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304" r:id="rId6"/>
    <p:sldId id="263" r:id="rId7"/>
    <p:sldId id="262" r:id="rId8"/>
    <p:sldId id="264" r:id="rId9"/>
    <p:sldId id="274" r:id="rId10"/>
    <p:sldId id="275" r:id="rId11"/>
    <p:sldId id="305" r:id="rId12"/>
    <p:sldId id="300" r:id="rId13"/>
    <p:sldId id="306" r:id="rId14"/>
    <p:sldId id="307" r:id="rId15"/>
    <p:sldId id="308" r:id="rId16"/>
    <p:sldId id="261" r:id="rId17"/>
    <p:sldId id="276" r:id="rId18"/>
    <p:sldId id="277" r:id="rId19"/>
    <p:sldId id="267" r:id="rId20"/>
    <p:sldId id="268" r:id="rId21"/>
    <p:sldId id="279" r:id="rId22"/>
    <p:sldId id="269" r:id="rId23"/>
    <p:sldId id="272" r:id="rId24"/>
    <p:sldId id="302" r:id="rId25"/>
    <p:sldId id="280" r:id="rId26"/>
    <p:sldId id="281" r:id="rId27"/>
    <p:sldId id="282" r:id="rId28"/>
    <p:sldId id="290" r:id="rId29"/>
    <p:sldId id="273" r:id="rId30"/>
    <p:sldId id="284" r:id="rId31"/>
    <p:sldId id="283" r:id="rId32"/>
    <p:sldId id="285" r:id="rId33"/>
    <p:sldId id="286" r:id="rId34"/>
    <p:sldId id="287" r:id="rId35"/>
    <p:sldId id="289" r:id="rId36"/>
    <p:sldId id="288" r:id="rId37"/>
    <p:sldId id="291" r:id="rId38"/>
    <p:sldId id="293" r:id="rId39"/>
    <p:sldId id="296" r:id="rId40"/>
    <p:sldId id="297" r:id="rId41"/>
    <p:sldId id="292" r:id="rId42"/>
    <p:sldId id="303" r:id="rId43"/>
    <p:sldId id="309" r:id="rId44"/>
    <p:sldId id="310" r:id="rId45"/>
    <p:sldId id="299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200" y="4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am%C3%A9r%E2%80%93von_Mises_criterion" TargetMode="External"/><Relationship Id="rId3" Type="http://schemas.openxmlformats.org/officeDocument/2006/relationships/hyperlink" Target="https://en.wikipedia.org/wiki/Shapiro%E2%80%93Wilk_test" TargetMode="External"/><Relationship Id="rId7" Type="http://schemas.openxmlformats.org/officeDocument/2006/relationships/hyperlink" Target="https://en.wikipedia.org/wiki/Anderson%E2%80%93Darling_test" TargetMode="External"/><Relationship Id="rId2" Type="http://schemas.openxmlformats.org/officeDocument/2006/relationships/hyperlink" Target="https://en.wikipedia.org/wiki/Kolmogorov%E2%80%93Smirnov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Kurtosis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Skewness" TargetMode="External"/><Relationship Id="rId10" Type="http://schemas.openxmlformats.org/officeDocument/2006/relationships/hyperlink" Target="https://en.wikipedia.org/wiki/D%27Agostino%27s_K-squared_test" TargetMode="External"/><Relationship Id="rId4" Type="http://schemas.openxmlformats.org/officeDocument/2006/relationships/hyperlink" Target="https://en.wikipedia.org/wiki/Jarque%E2%80%93Bera_test" TargetMode="External"/><Relationship Id="rId9" Type="http://schemas.openxmlformats.org/officeDocument/2006/relationships/hyperlink" Target="https://en.wikipedia.org/wiki/Lilliefors_te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apiro%E2%80%93Wilk_test" TargetMode="External"/><Relationship Id="rId2" Type="http://schemas.openxmlformats.org/officeDocument/2006/relationships/hyperlink" Target="https://en.m.wikipedia.org/wiki/Kolmogorov%E2%80%93Smirnov_test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atplotlib.org/gallery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examples/regression_marginals.html" TargetMode="External"/><Relationship Id="rId2" Type="http://schemas.openxmlformats.org/officeDocument/2006/relationships/hyperlink" Target="https://seaborn.pydata.org/examples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15650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/>
              <a:t>Exploration des données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4F9FAC-FDAC-094E-8DA6-D1BAD80C4CB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No pie charts</a:t>
            </a:r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66CC-0C94-5F41-A2FD-3D80E203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Graphiques usuels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70D1D-4E50-CE47-9B32-5A3A1F6551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378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1"/>
            <a:ext cx="6096000" cy="923330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df.mpg.hist(bins = 30)</a:t>
            </a:r>
          </a:p>
          <a:p>
            <a:pPr marL="0" indent="0">
              <a:buNone/>
            </a:pPr>
            <a:endParaRPr lang="fr-FR" sz="18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Histograms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plt.hist(df.mpg, bins =30)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A6BCD8-20ED-3B40-9630-62F69295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210822"/>
            <a:ext cx="5842000" cy="438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F7150-B36E-1B42-BBE2-E607F467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35" y="256600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354449-9212-2748-BE31-6488C50C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60" y="3026341"/>
            <a:ext cx="5108879" cy="38316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160"/>
            <a:ext cx="6096000" cy="2515399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pd.read_csv('auto-mpg.csv')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plt.scatter(df.weight, df.acceleration)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plt.xlabel('weight')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plt.ylabel('acceleration')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plt.grid(alpha = 0.3)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plt.title('Acceleration vs Weight')</a:t>
            </a:r>
          </a:p>
          <a:p>
            <a:pPr marL="0" indent="0">
              <a:buNone/>
            </a:pPr>
            <a:r>
              <a:rPr lang="fr-FR" sz="18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plt.savefig('./assets/autompg-scatter.png')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Scatterplots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6106274" y="641161"/>
            <a:ext cx="6096000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sns.scatterplot(df.weight, df.acceleration)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sns.despine()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A94F0-F601-BC42-8FE5-F0276363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74" y="3026340"/>
            <a:ext cx="5108879" cy="38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Barchart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0" y="641161"/>
            <a:ext cx="12202274" cy="923330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df.cylinders.value_counts()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sns.barplot(data.keys(), data.values)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95880-9A06-AF4C-99FA-0BFA6110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2328014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D065-E306-DC46-9EDE-1F44326B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12" y="971419"/>
            <a:ext cx="7848775" cy="5886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D6830E-9E41-864A-8331-D6790DBA9C2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Boxplot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69270-A596-754D-A29C-63E2FA8FEF51}"/>
              </a:ext>
            </a:extLst>
          </p:cNvPr>
          <p:cNvSpPr/>
          <p:nvPr/>
        </p:nvSpPr>
        <p:spPr>
          <a:xfrm>
            <a:off x="-1" y="641161"/>
            <a:ext cx="12192001" cy="646331"/>
          </a:xfrm>
          <a:prstGeom prst="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seaborn as sns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sns.boxplot(x="cylinders", y="acceleration", hue="origin", data=df)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7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df = sns.load_dataset('tips')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visualisation des tips, total bill, ratio</a:t>
            </a:r>
          </a:p>
          <a:p>
            <a:r>
              <a:rPr lang="fr-FR"/>
              <a:t>par jour / h/f / smoker , time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14EAB6-EA29-6B4A-8D39-AB8A44F7111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tips dataset</a:t>
            </a:r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3C5E8-DE73-9C44-A4FA-81B1EB199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244" y="-7197"/>
            <a:ext cx="4688910" cy="686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302987" y="5291183"/>
            <a:ext cx="4931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2060"/>
                </a:solidFill>
              </a:rPr>
              <a:t>peut-t-on conclure que les garçons sont plus grands que les filles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45401-FA06-734A-BC73-FB698935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0" y="1938475"/>
            <a:ext cx="5199182" cy="284222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DD09760-CCCC-B046-8474-5140CB26A15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Différence des moyennes – T-test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144453-2E28-2246-A036-EADDCC253993}"/>
              </a:ext>
            </a:extLst>
          </p:cNvPr>
          <p:cNvSpPr/>
          <p:nvPr/>
        </p:nvSpPr>
        <p:spPr>
          <a:xfrm>
            <a:off x="242170" y="828153"/>
            <a:ext cx="49310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solidFill>
                  <a:srgbClr val="002060"/>
                </a:solidFill>
              </a:rPr>
              <a:t>2 populations avec des moyennes differentes</a:t>
            </a:r>
          </a:p>
          <a:p>
            <a:r>
              <a:rPr lang="fr-FR">
                <a:solidFill>
                  <a:srgbClr val="002060"/>
                </a:solidFill>
              </a:rPr>
              <a:t>Question: la difference est elle statistiquement significative?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29BE48-C99E-D342-AC01-6A8C8342F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83" y="1127341"/>
            <a:ext cx="6787882" cy="52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3" y="977758"/>
            <a:ext cx="6085114" cy="4351338"/>
          </a:xfrm>
        </p:spPr>
        <p:txBody>
          <a:bodyPr>
            <a:normAutofit lnSpcReduction="10000"/>
          </a:bodyPr>
          <a:lstStyle/>
          <a:p>
            <a:r>
              <a:rPr lang="fr-FR">
                <a:solidFill>
                  <a:srgbClr val="002060"/>
                </a:solidFill>
              </a:rPr>
              <a:t>Des données D et une observation O</a:t>
            </a:r>
          </a:p>
          <a:p>
            <a:r>
              <a:rPr lang="fr-FR">
                <a:solidFill>
                  <a:srgbClr val="002060"/>
                </a:solidFill>
              </a:rPr>
              <a:t>On définit une hypothèse: H0</a:t>
            </a:r>
          </a:p>
          <a:p>
            <a:r>
              <a:rPr lang="fr-FR">
                <a:solidFill>
                  <a:srgbClr val="002060"/>
                </a:solidFill>
              </a:rPr>
              <a:t>On calcule la probabilité que 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si H0 est vrai, on obtienne 0</a:t>
            </a:r>
          </a:p>
          <a:p>
            <a:r>
              <a:rPr lang="fr-FR">
                <a:solidFill>
                  <a:srgbClr val="002060"/>
                </a:solidFill>
              </a:rPr>
              <a:t>cette probabilité est appelée valeur-p</a:t>
            </a:r>
          </a:p>
          <a:p>
            <a:r>
              <a:rPr lang="fr-FR">
                <a:solidFill>
                  <a:srgbClr val="002060"/>
                </a:solidFill>
              </a:rPr>
              <a:t>Si p-value &lt; 0.05 alors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p(O / H0 ) &lt; 0.05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la probabilité d'observer O si H0 est vrai est très faible</a:t>
            </a:r>
          </a:p>
          <a:p>
            <a:pPr lvl="1"/>
            <a:r>
              <a:rPr lang="fr-FR">
                <a:solidFill>
                  <a:srgbClr val="002060"/>
                </a:solidFill>
              </a:rPr>
              <a:t>donc on rejete H0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F701B9-7273-D84F-8677-A16F16B1746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test statistique 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6F0A4-D0E0-5D4B-8FA9-35374FD3A72F}"/>
              </a:ext>
            </a:extLst>
          </p:cNvPr>
          <p:cNvSpPr txBox="1"/>
          <p:nvPr/>
        </p:nvSpPr>
        <p:spPr>
          <a:xfrm>
            <a:off x="6090863" y="641161"/>
            <a:ext cx="6085114" cy="63709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school dataset, moyenne taille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T_f = …., T_g = …</a:t>
            </a:r>
          </a:p>
          <a:p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rejete H0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donc filles et garcons n'ont pas la meme taille en moyenne</a:t>
            </a:r>
          </a:p>
          <a:p>
            <a:pPr lvl="1"/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1"/>
                </a:solidFill>
              </a:rPr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1">
                <a:solidFill>
                  <a:schemeClr val="bg1"/>
                </a:solidFill>
              </a:rPr>
              <a:t>ce qui ne veut pas dire que les filles et garcons ont la meme taille, </a:t>
            </a:r>
            <a:br>
              <a:rPr lang="fr-FR" sz="2400" b="1">
                <a:solidFill>
                  <a:schemeClr val="bg1"/>
                </a:solidFill>
              </a:rPr>
            </a:br>
            <a:r>
              <a:rPr lang="fr-FR" sz="2400" b="1">
                <a:solidFill>
                  <a:schemeClr val="bg1"/>
                </a:solidFill>
              </a:rPr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082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CD12D1-5164-4248-A9AC-728D28995E0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Aujourd'hui: data exploration et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6" y="2028339"/>
            <a:ext cx="8876778" cy="3545743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heights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D30888-DBF1-C74F-83D8-F7B5CBBD3CF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t-test avec scipy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3AC15-A9A6-224A-A139-54E8F874FE63}"/>
              </a:ext>
            </a:extLst>
          </p:cNvPr>
          <p:cNvSpPr/>
          <p:nvPr/>
        </p:nvSpPr>
        <p:spPr>
          <a:xfrm>
            <a:off x="1895605" y="791666"/>
            <a:ext cx="8526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hlinkClick r:id="rId2"/>
              </a:rPr>
              <a:t>https://docs.scipy.org/doc/scipy/reference/generated/scipy.stats.ttest_ind.html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77" y="823543"/>
            <a:ext cx="8730641" cy="967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>
                <a:solidFill>
                  <a:srgbClr val="002060"/>
                </a:solidFill>
              </a:rPr>
              <a:t>La différence de la moyenne du </a:t>
            </a:r>
            <a:r>
              <a:rPr lang="fr-FR" b="1">
                <a:solidFill>
                  <a:srgbClr val="002060"/>
                </a:solidFill>
              </a:rPr>
              <a:t>poids</a:t>
            </a:r>
            <a:r>
              <a:rPr lang="fr-FR">
                <a:solidFill>
                  <a:srgbClr val="002060"/>
                </a:solidFill>
              </a:rPr>
              <a:t> (weight) entre garçons et filles est elle statistiquement significative ?</a:t>
            </a:r>
          </a:p>
          <a:p>
            <a:endParaRPr lang="fr-FR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839691" y="2554983"/>
            <a:ext cx="1122749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pandas as pd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pd.read_csv('school.csv')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girls and boys weights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 = df[df.sex == 'f'].weight.values.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46.92 kg</a:t>
            </a:r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 = df[df.sex == 'm'].weight.values # </a:t>
            </a:r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44.85 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scipy import stats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stats.ttest_ind(G,B)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Ttest_indResult(statistic=-1.814, pvalue=0.0708)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5B8D41-A9A2-484C-B65B-07A8446D44B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le poids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753141-659F-7049-89BA-B346982932DD}"/>
              </a:ext>
            </a:extLst>
          </p:cNvPr>
          <p:cNvSpPr/>
          <p:nvPr/>
        </p:nvSpPr>
        <p:spPr>
          <a:xfrm>
            <a:off x="325677" y="5026903"/>
            <a:ext cx="110730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p-value &gt; 0.05 donc on ne peut rejeter H0 </a:t>
            </a:r>
          </a:p>
          <a:p>
            <a:endParaRPr lang="en-US" sz="2800">
              <a:solidFill>
                <a:srgbClr val="002060"/>
              </a:solidFill>
              <a:cs typeface="Courier New" panose="02070309020205020404" pitchFamily="49" charset="0"/>
            </a:endParaRPr>
          </a:p>
          <a:p>
            <a:r>
              <a:rPr lang="en-US" sz="2800">
                <a:solidFill>
                  <a:srgbClr val="002060"/>
                </a:solidFill>
                <a:cs typeface="Courier New" panose="02070309020205020404" pitchFamily="49" charset="0"/>
              </a:rPr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253331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Notre hypothese:</a:t>
            </a:r>
          </a:p>
          <a:p>
            <a:pPr lvl="1"/>
            <a:r>
              <a:rPr lang="en-US"/>
              <a:t>H0: garçons et filles ont la meme taille</a:t>
            </a:r>
          </a:p>
          <a:p>
            <a:pPr lvl="1"/>
            <a:r>
              <a:rPr lang="en-US"/>
              <a:t>cela induit H1, hypothèse alternative: H1: garcons et filles n'ont pas la meme taille</a:t>
            </a:r>
          </a:p>
          <a:p>
            <a:r>
              <a:rPr lang="en-US"/>
              <a:t>Nous n'avons pas conclu que les garçons sont plus grands que les filles</a:t>
            </a:r>
          </a:p>
          <a:p>
            <a:r>
              <a:rPr lang="en-US"/>
              <a:t>Pour cela il aurait fallu definir 2 hypothèses mutuellement exclusives</a:t>
            </a:r>
          </a:p>
          <a:p>
            <a:pPr lvl="1"/>
            <a:r>
              <a:rPr lang="en-US"/>
              <a:t>H0: Ĥ girls&gt;H boys et H1: Ĥ girls≤H boys</a:t>
            </a:r>
          </a:p>
          <a:p>
            <a:r>
              <a:rPr lang="en-US"/>
              <a:t>Dans ce cas, on utiliserait toujours le t-test mais il aurait fallu diviser la valeur de la p-value par 2</a:t>
            </a:r>
          </a:p>
          <a:p>
            <a:r>
              <a:rPr lang="en-US"/>
              <a:t>In our case, p/2=0.001987/2=0.0009935. Which is even lower than the common threshold of 0.05. Therefore we can also reject the null hypothesis and conclude that given our population boys are taller than girls.</a:t>
            </a:r>
          </a:p>
          <a:p>
            <a:r>
              <a:rPr lang="fr-FR"/>
              <a:t>qu'en est il du poids si on prends comme hypothèse nulle et alternative</a:t>
            </a:r>
          </a:p>
          <a:p>
            <a:pPr lvl="1"/>
            <a:r>
              <a:rPr lang="fr-FR"/>
              <a:t>H0: W garcons &lt; W filles </a:t>
            </a:r>
          </a:p>
          <a:p>
            <a:pPr lvl="1"/>
            <a:r>
              <a:rPr lang="fr-FR"/>
              <a:t>H1 : W filles </a:t>
            </a:r>
            <a:r>
              <a:rPr lang="en-US"/>
              <a:t>≤ W garcons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37156D-1F31-1542-9F90-7B16DF84DE6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Subtilités</a:t>
            </a:r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22907" cy="1603375"/>
          </a:xfrm>
        </p:spPr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18D8E-54FE-C24B-946A-1BE05FB14D7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t-test sur la consommation en fct de l'origine</a:t>
            </a:r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B6A5-D681-834F-95F4-EDC1A98E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49" y="2788367"/>
            <a:ext cx="3878251" cy="40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86155" y="1400977"/>
            <a:ext cx="8784777" cy="304698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/>
              <a:t>Theoreme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 produit de 2 gaussienne est une gaussienne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somme de 2 variables independentes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convolution d'une gaussienne avec une autre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transformation de Fourier d'une gaussienne est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moyenne, median et mode sont 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 distribution est entièrement définie avec 2 paramètres</a:t>
            </a:r>
          </a:p>
          <a:p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1286155" y="6223751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286155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4A69D19-CFAB-E94C-8646-033E01DAE11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Pourquoi la gaussienne est si importante en ML et stats ?</a:t>
            </a:r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542" y="1460761"/>
            <a:ext cx="11223258" cy="43569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1887957" y="5841096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063" y="1374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>
                <a:hlinkClick r:id="rId2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 b="1">
                <a:hlinkClick r:id="rId3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 b="1">
                <a:hlinkClick r:id="rId4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5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6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7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8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>
                <a:hlinkClick r:id="rId10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F6725E-D55B-CF4D-AE65-11DA0E9B69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Test de normalité</a:t>
            </a:r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A2DA3C-2222-DE4C-8D5F-5A2F8CFEE9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Dataset: auto-mpg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31273-A3C0-004D-9ACF-6FFF439D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107"/>
            <a:ext cx="12192000" cy="169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B4038-4A2C-B54F-BDAE-93F6C0AF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3405"/>
            <a:ext cx="12192000" cy="31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650274" y="3460375"/>
            <a:ext cx="298000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>
                <a:latin typeface="+mn-lt"/>
              </a:rPr>
              <a:t>Kolmogorov Smirnov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3768061" y="110695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3630275" y="3970964"/>
            <a:ext cx="7943291" cy="369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https://en.m.wikipedia.org/wiki/Kolmogorov%E2%80%93Smirnov_test</a:t>
            </a:r>
            <a:endParaRPr lang="fr-FR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FD210C-2FA3-FF44-B972-0F8A98EE2E1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Shapiro Wilk - Kolmogorov Smirnov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F5BDC-82C8-754D-B29D-915F2B1CF9DB}"/>
              </a:ext>
            </a:extLst>
          </p:cNvPr>
          <p:cNvSpPr/>
          <p:nvPr/>
        </p:nvSpPr>
        <p:spPr>
          <a:xfrm>
            <a:off x="788060" y="1015310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/>
              <a:t>Shapiro Wilk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23DC3B-5322-A549-A53E-4374FE3D8F54}"/>
              </a:ext>
            </a:extLst>
          </p:cNvPr>
          <p:cNvSpPr/>
          <p:nvPr/>
        </p:nvSpPr>
        <p:spPr>
          <a:xfrm>
            <a:off x="3630275" y="36016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 population is drawn from the reference distribution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6F64A-E3D0-9E43-A235-2D7AB0B903DF}"/>
              </a:ext>
            </a:extLst>
          </p:cNvPr>
          <p:cNvSpPr/>
          <p:nvPr/>
        </p:nvSpPr>
        <p:spPr>
          <a:xfrm>
            <a:off x="3768061" y="1475093"/>
            <a:ext cx="5805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https://en.wikipedia.org/wiki/Shapiro%E2%80%93Wilk_test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E4491F-9326-DF42-8352-904D1650A3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Rendre une variable plus gaussienne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057C4-11B1-3647-A671-B2D3E354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2315488"/>
            <a:ext cx="5842000" cy="438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F5941-F9DA-3B4A-BC4B-BA80CDDF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315488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D1C3F-9183-9946-A4C3-0295E22FEFE6}"/>
              </a:ext>
            </a:extLst>
          </p:cNvPr>
          <p:cNvSpPr txBox="1"/>
          <p:nvPr/>
        </p:nvSpPr>
        <p:spPr>
          <a:xfrm>
            <a:off x="7979229" y="1741714"/>
            <a:ext cx="225254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hist(log(x) +1)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311E22-4E97-8941-8D28-F21EF57443B9}"/>
              </a:ext>
            </a:extLst>
          </p:cNvPr>
          <p:cNvSpPr txBox="1"/>
          <p:nvPr/>
        </p:nvSpPr>
        <p:spPr>
          <a:xfrm>
            <a:off x="2525486" y="1741714"/>
            <a:ext cx="114967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hist(x)</a:t>
            </a:r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1262743"/>
            <a:ext cx="831349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Ozone dataset</a:t>
            </a:r>
          </a:p>
          <a:p>
            <a:r>
              <a:rPr lang="fr-FR"/>
              <a:t>df = pd.read_csv('ozone.csv')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sns.pairplot(df)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et shapiro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</a:t>
            </a:r>
            <a:r>
              <a:rPr lang="fr-FR"/>
              <a:t>np.log(x+1)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et shapiro  + 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y = scipy.stats.boxcox(x)</a:t>
            </a:r>
            <a:endParaRPr lang="fr-FR"/>
          </a:p>
          <a:p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D9516A-FB1A-7947-A68F-03B2953D792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59DA49-3C75-884B-8AD7-75614FA846E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The bootstrap method works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Given a data set of size n, sample from the data set n times with replacement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step 1 m times (e.g., m=10,000)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For each vector produced by step 1, calculate the statistic of interest (e.g., the mean)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 result is a distribution of the statistic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the statistic of interest is the </a:t>
            </a:r>
            <a:r>
              <a:rPr lang="en-US" b="1"/>
              <a:t>mean</a:t>
            </a:r>
            <a:r>
              <a:rPr lang="en-US"/>
              <a:t>, and assuming m and n is large enough, step 4 should result in a normal distribution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653143" y="5893673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CAD5E-0384-614A-9D43-21A53B98F64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59228" y="3911378"/>
            <a:ext cx="112884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359229" y="869131"/>
            <a:ext cx="10940143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</a:rPr>
              <a:t>	sample = random.choice(a, size = 200, replace = True)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	m.append(np.mean(sample)) </a:t>
            </a:r>
          </a:p>
          <a:p>
            <a:r>
              <a:rPr lang="en-US" b="0" i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D795AA-EA76-5940-A0D0-1B545964DE2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Boostrapping</a:t>
            </a: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0857"/>
            <a:ext cx="10515600" cy="5306106"/>
          </a:xfrm>
        </p:spPr>
        <p:txBody>
          <a:bodyPr>
            <a:normAutofit fontScale="92500" lnSpcReduction="20000"/>
          </a:bodyPr>
          <a:lstStyle/>
          <a:p>
            <a:r>
              <a:rPr lang="fr-FR"/>
              <a:t>Première tache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Qualité des données: </a:t>
            </a:r>
          </a:p>
          <a:p>
            <a:pPr lvl="1"/>
            <a:r>
              <a:rPr lang="fr-FR"/>
              <a:t>valeurs manquantes</a:t>
            </a:r>
          </a:p>
          <a:p>
            <a:pPr lvl="1"/>
            <a:r>
              <a:rPr lang="fr-FR"/>
              <a:t>outliers</a:t>
            </a:r>
          </a:p>
          <a:p>
            <a:pPr lvl="1"/>
            <a:r>
              <a:rPr lang="fr-FR"/>
              <a:t>données aberrantes et anomalies</a:t>
            </a:r>
          </a:p>
          <a:p>
            <a:r>
              <a:rPr lang="fr-FR"/>
              <a:t>Propriétés statistiques des données: gaussienne ? poisson ?</a:t>
            </a:r>
          </a:p>
          <a:p>
            <a:r>
              <a:rPr lang="fr-FR"/>
              <a:t>Transformations nécessaires en fonction des modèles choisies: log, normalisation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15BE6-B44B-8E40-8812-2E429C75DF0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DC456-A3A2-184B-B636-E858322004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1659F-8BA8-2C4D-955F-AD5C7FA3036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9DBB02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Estimer la p-value avec le bootstrap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8E291-26AF-F34B-8793-6A48B4E73B67}"/>
              </a:ext>
            </a:extLst>
          </p:cNvPr>
          <p:cNvSpPr txBox="1"/>
          <p:nvPr/>
        </p:nvSpPr>
        <p:spPr>
          <a:xfrm>
            <a:off x="544286" y="695221"/>
            <a:ext cx="4982454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r>
              <a:rPr lang="fr-FR"/>
              <a:t>baseline: calculer la moyenne de taille fille / garcon</a:t>
            </a:r>
          </a:p>
          <a:p>
            <a:r>
              <a:rPr lang="fr-FR"/>
              <a:t>t-test et p-value:</a:t>
            </a:r>
          </a:p>
          <a:p>
            <a:r>
              <a:rPr lang="fr-FR" b="1"/>
              <a:t>pvalue=0.001987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1F156-CB21-CE4C-9071-0B56613F3DAC}"/>
              </a:ext>
            </a:extLst>
          </p:cNvPr>
          <p:cNvSpPr txBox="1"/>
          <p:nvPr/>
        </p:nvSpPr>
        <p:spPr>
          <a:xfrm>
            <a:off x="0" y="2842312"/>
            <a:ext cx="6664004" cy="39703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pvs = []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k in range(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data = df.sample(</a:t>
            </a:r>
            <a:r>
              <a:rPr lang="fr-FR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 = True</a:t>
            </a: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G = data[data.sex == 'f'].height.values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 = data[data.sex == 'm'].height.values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 = stats.ttest_ind(G,B)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pvs.append(s.pvalue)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plt.boxplot(pvs)</a:t>
            </a:r>
            <a:b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plt.hist(pvs, bins = 100)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np.median(pvs)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np.percentile(pvs, 95) np.std(pvs)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1F5EB-B401-7845-BC4C-760F41E3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8" y="3023507"/>
            <a:ext cx="5112657" cy="383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0354B1-D536-E849-BB1A-E7796BCF4784}"/>
              </a:ext>
            </a:extLst>
          </p:cNvPr>
          <p:cNvSpPr txBox="1"/>
          <p:nvPr/>
        </p:nvSpPr>
        <p:spPr>
          <a:xfrm>
            <a:off x="0" y="2252346"/>
            <a:ext cx="3792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the p-value</a:t>
            </a:r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9B5F59-B436-AB40-BCB9-43E0C9616B9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798088-2DEA-6F44-A4CD-B6B7A302C98F}"/>
              </a:ext>
            </a:extLst>
          </p:cNvPr>
          <p:cNvSpPr txBox="1"/>
          <p:nvPr/>
        </p:nvSpPr>
        <p:spPr>
          <a:xfrm>
            <a:off x="601249" y="1277655"/>
            <a:ext cx="675377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Bootstrap the p-value for autompg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shapiro wilk and KS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calculate stats: mean, media, 95%, std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boxplot, 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m = 100, 500, 1000 (number of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compare the results with n = 100, 500, 1000 (number of bootstrap)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616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3F5299-481D-D644-8391-825E47B9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133" y="1189973"/>
            <a:ext cx="6858907" cy="4639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89660D-1239-BC47-B9B1-605695A4313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545779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Régression linéaire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2329841" y="1089764"/>
            <a:ext cx="6814159" cy="526297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Linearité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Correlation, pearson, spearman, causation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Régression Lineaire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Univariée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Multivariée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Interprétation des résultats: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coef,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R^2,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Log 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OLS: calculer les coefficients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5 Hypothèses de la régression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diagnostiques et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Cas gaussien : log-likelihood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Diagnostiques graphiques</a:t>
            </a:r>
            <a:r>
              <a:rPr lang="fr-FR" sz="2400"/>
              <a:t>: qq-plot, residuels,…</a:t>
            </a:r>
          </a:p>
        </p:txBody>
      </p:sp>
    </p:spTree>
    <p:extLst>
      <p:ext uri="{BB962C8B-B14F-4D97-AF65-F5344CB8AC3E}">
        <p14:creationId xmlns:p14="http://schemas.microsoft.com/office/powerpoint/2010/main" val="927097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DBDD3-BCC6-D644-85F5-345C3062332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Exemple: auto-mpg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F30C9-BCA5-824E-8102-9A0A644D0AC9}"/>
              </a:ext>
            </a:extLst>
          </p:cNvPr>
          <p:cNvSpPr/>
          <p:nvPr/>
        </p:nvSpPr>
        <p:spPr>
          <a:xfrm>
            <a:off x="3048000" y="19978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* load dataset</a:t>
            </a:r>
          </a:p>
          <a:p>
            <a:r>
              <a:rPr lang="fr-FR"/>
              <a:t>* valeurs categorielles vs numeriques</a:t>
            </a:r>
          </a:p>
          <a:p>
            <a:r>
              <a:rPr lang="fr-FR"/>
              <a:t>* combien de voitures par categorie? value_counts()</a:t>
            </a:r>
          </a:p>
          <a:p>
            <a:r>
              <a:rPr lang="fr-FR"/>
              <a:t>* df.describe()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valeurs manquantes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df.isna() df.fillna() np.NaN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distribution des valeurs</a:t>
            </a:r>
          </a:p>
          <a:p>
            <a:r>
              <a:rPr lang="fr-FR"/>
              <a:t>* outliers</a:t>
            </a:r>
          </a:p>
          <a:p>
            <a:r>
              <a:rPr lang="fr-FR"/>
              <a:t>* moyenne consommation par cylindre?</a:t>
            </a:r>
          </a:p>
        </p:txBody>
      </p:sp>
    </p:spTree>
    <p:extLst>
      <p:ext uri="{BB962C8B-B14F-4D97-AF65-F5344CB8AC3E}">
        <p14:creationId xmlns:p14="http://schemas.microsoft.com/office/powerpoint/2010/main" val="309411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2" y="1502537"/>
            <a:ext cx="10515600" cy="1233260"/>
          </a:xfrm>
        </p:spPr>
        <p:txBody>
          <a:bodyPr/>
          <a:lstStyle/>
          <a:p>
            <a:r>
              <a:rPr lang="fr-FR">
                <a:hlinkClick r:id="rId2"/>
              </a:rPr>
              <a:t>Gallery</a:t>
            </a:r>
            <a:endParaRPr lang="fr-F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9A97F9-4BA6-9240-8B2D-B2424EE69FB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493E0-FF12-BC4D-A5A3-569835AC2C57}"/>
              </a:ext>
            </a:extLst>
          </p:cNvPr>
          <p:cNvSpPr/>
          <p:nvPr/>
        </p:nvSpPr>
        <p:spPr>
          <a:xfrm>
            <a:off x="936173" y="3631997"/>
            <a:ext cx="10515599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matplotlib.pyplot as plt</a:t>
            </a:r>
          </a:p>
          <a:p>
            <a:pPr lvl="1"/>
            <a:r>
              <a:rPr lang="fr-FR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définir la figure: 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fig, ax = plt.subplots(1,1, figsize = (8,6))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plt.scatter(df.horsepower, df.cylinder, color = 'blue', label = 'mpg')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plt.tight_layout()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plt.legend()</a:t>
            </a:r>
          </a:p>
          <a:p>
            <a:pPr lvl="1"/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plt.grid()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8C8AA-09E4-7D48-99D4-467FC20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172" y="1532474"/>
            <a:ext cx="8128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5" y="1144915"/>
            <a:ext cx="10515600" cy="646331"/>
          </a:xfrm>
        </p:spPr>
        <p:txBody>
          <a:bodyPr/>
          <a:lstStyle/>
          <a:p>
            <a:r>
              <a:rPr lang="fr-FR"/>
              <a:t>Seaborn on top of matplotlib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44D057-EF24-B549-8B78-5296925DB67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Seaborn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E382F-F0CC-CF44-BEC4-73D5F354D65B}"/>
              </a:ext>
            </a:extLst>
          </p:cNvPr>
          <p:cNvSpPr/>
          <p:nvPr/>
        </p:nvSpPr>
        <p:spPr>
          <a:xfrm>
            <a:off x="1212933" y="2874220"/>
            <a:ext cx="4780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https://seaborn.pydata.org/examples/index.html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1AC18-D5A6-D040-944E-423DBF7E3143}"/>
              </a:ext>
            </a:extLst>
          </p:cNvPr>
          <p:cNvSpPr/>
          <p:nvPr/>
        </p:nvSpPr>
        <p:spPr>
          <a:xfrm>
            <a:off x="1212932" y="3592678"/>
            <a:ext cx="6722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https://seaborn.pydata.org/examples/regression_marginals.html</a:t>
            </a:r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97833-4FB3-0043-874B-A8612CC37C9E}"/>
              </a:ext>
            </a:extLst>
          </p:cNvPr>
          <p:cNvSpPr txBox="1"/>
          <p:nvPr/>
        </p:nvSpPr>
        <p:spPr>
          <a:xfrm>
            <a:off x="370114" y="4855029"/>
            <a:ext cx="1079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 aussi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plot.ly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bokeh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676399" y="1277790"/>
            <a:ext cx="3567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Reduire le bruit, les couleurs, …</a:t>
            </a:r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55" y="3391747"/>
            <a:ext cx="10033689" cy="31041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3F3640-0318-5E4B-82B7-CC8020417FD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Best practice en data visualisation</a:t>
            </a:r>
          </a:p>
        </p:txBody>
      </p:sp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10269</TotalTime>
  <Words>1777</Words>
  <Application>Microsoft Macintosh PowerPoint</Application>
  <PresentationFormat>Widescreen</PresentationFormat>
  <Paragraphs>311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des données &amp; 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Graphiques usuels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Tests statistiques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Distribution gaussienne</vt:lpstr>
      <vt:lpstr>Distribution gaussienne – normal distribution</vt:lpstr>
      <vt:lpstr>PowerPoint Presentation</vt:lpstr>
      <vt:lpstr>Theoreme central limite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&amp; Bootstrapping</vt:lpstr>
      <vt:lpstr>PowerPoint Presentation</vt:lpstr>
      <vt:lpstr>PowerPoint Presentation</vt:lpstr>
      <vt:lpstr>PowerPoint Presentation</vt:lpstr>
      <vt:lpstr>p-hacking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141</cp:revision>
  <dcterms:created xsi:type="dcterms:W3CDTF">2019-09-07T17:33:54Z</dcterms:created>
  <dcterms:modified xsi:type="dcterms:W3CDTF">2019-09-17T23:10:59Z</dcterms:modified>
</cp:coreProperties>
</file>